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73" r:id="rId5"/>
    <p:sldId id="265" r:id="rId6"/>
    <p:sldId id="272" r:id="rId7"/>
    <p:sldId id="267" r:id="rId8"/>
    <p:sldId id="270" r:id="rId9"/>
    <p:sldId id="271" r:id="rId10"/>
    <p:sldId id="269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D9D"/>
    <a:srgbClr val="1F4E79"/>
    <a:srgbClr val="F39200"/>
    <a:srgbClr val="FFC671"/>
    <a:srgbClr val="FFCC29"/>
    <a:srgbClr val="FFE8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98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22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64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349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2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64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5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2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27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71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304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28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517D86F-BF7C-CAD3-6864-3C2B2F484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3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4563D-2184-042A-C575-252980B49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734CFB9F-72A9-8473-D1E7-3BC2592D2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213"/>
            <a:ext cx="12192000" cy="7161213"/>
          </a:xfrm>
          <a:prstGeom prst="rect">
            <a:avLst/>
          </a:prstGeom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A1F6BAE7-B3A8-1822-7F2A-0A907461A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591" y="1572180"/>
            <a:ext cx="9172408" cy="198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6700"/>
              </a:lnSpc>
              <a:buClrTx/>
              <a:buFontTx/>
              <a:buNone/>
            </a:pP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"Quando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os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ventos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mudança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sopram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,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umas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pessoas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levantam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barreiras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,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outras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constroem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moinhos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40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vento</a:t>
            </a:r>
            <a:r>
              <a:rPr lang="en-US" altLang="pt-BR" sz="40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."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098C67-AA55-4458-94F1-D53844868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227" y="4235240"/>
            <a:ext cx="1641669" cy="370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0D4D9D"/>
                </a:solidFill>
                <a:latin typeface="Inter" charset="0"/>
                <a:cs typeface="Inter" charset="0"/>
              </a:rPr>
              <a:t>— Érico Veríssimo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2BB0D3A-A5C2-455C-28EB-27A8CF350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4141" y="1712520"/>
            <a:ext cx="45719" cy="2903194"/>
          </a:xfrm>
          <a:prstGeom prst="rect">
            <a:avLst/>
          </a:prstGeom>
          <a:solidFill>
            <a:srgbClr val="FFC671"/>
          </a:solidFill>
          <a:ln>
            <a:solidFill>
              <a:srgbClr val="F39200"/>
            </a:solidFill>
          </a:ln>
          <a:effectLst/>
        </p:spPr>
        <p:txBody>
          <a:bodyPr wrap="none" anchor="ctr"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33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5FFEE5-AC03-AB3F-0EF9-A77CC49425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908801C6-C6CE-D7C0-95F3-3A196C4FE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213"/>
            <a:ext cx="12192000" cy="7161213"/>
          </a:xfrm>
          <a:prstGeom prst="rect">
            <a:avLst/>
          </a:prstGeom>
        </p:spPr>
      </p:pic>
      <p:pic>
        <p:nvPicPr>
          <p:cNvPr id="42" name="Picture 10">
            <a:extLst>
              <a:ext uri="{FF2B5EF4-FFF2-40B4-BE49-F238E27FC236}">
                <a16:creationId xmlns:a16="http://schemas.microsoft.com/office/drawing/2014/main" id="{E9E4A1AC-96B7-0E3D-2C9C-10891054B2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25" y="755780"/>
            <a:ext cx="5232597" cy="362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3" name="Rectangle 2">
            <a:extLst>
              <a:ext uri="{FF2B5EF4-FFF2-40B4-BE49-F238E27FC236}">
                <a16:creationId xmlns:a16="http://schemas.microsoft.com/office/drawing/2014/main" id="{7758C119-EBE6-A398-ADB8-047A2BAAF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0061" y="4833255"/>
            <a:ext cx="2878994" cy="2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1550"/>
              </a:lnSpc>
              <a:buClrTx/>
              <a:buFontTx/>
              <a:buNone/>
            </a:pPr>
            <a:r>
              <a:rPr lang="en-US" altLang="pt-BR" sz="32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Tatiana Barros</a:t>
            </a:r>
          </a:p>
        </p:txBody>
      </p:sp>
      <p:sp>
        <p:nvSpPr>
          <p:cNvPr id="45" name="Rectangle 3">
            <a:extLst>
              <a:ext uri="{FF2B5EF4-FFF2-40B4-BE49-F238E27FC236}">
                <a16:creationId xmlns:a16="http://schemas.microsoft.com/office/drawing/2014/main" id="{12394914-B05A-C05C-69B7-3BBE84033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142" y="5792700"/>
            <a:ext cx="408172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buClrTx/>
              <a:buFontTx/>
              <a:buNone/>
            </a:pPr>
            <a:r>
              <a:rPr lang="en-US" altLang="pt-BR" sz="16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pt-BR" sz="1600" dirty="0" err="1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Advogada</a:t>
            </a:r>
            <a:r>
              <a:rPr lang="en-US" altLang="pt-BR" sz="16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pt-BR" sz="1600" dirty="0" err="1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Especialista</a:t>
            </a:r>
            <a:r>
              <a:rPr lang="en-US" altLang="pt-BR" sz="16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pt-BR" sz="1600" dirty="0" err="1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altLang="pt-BR" sz="16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RPPS e </a:t>
            </a:r>
            <a:r>
              <a:rPr lang="en-US" altLang="pt-BR" sz="1600" dirty="0" err="1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</a:t>
            </a:r>
            <a:endParaRPr lang="en-US" altLang="pt-BR" sz="1600" dirty="0">
              <a:solidFill>
                <a:srgbClr val="1F4E7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  <a:buFontTx/>
              <a:buNone/>
            </a:pPr>
            <a:r>
              <a:rPr lang="en-US" altLang="pt-BR" sz="1600" dirty="0" err="1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Diretora</a:t>
            </a:r>
            <a:r>
              <a:rPr lang="en-US" altLang="pt-BR" sz="16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pt-BR" sz="1600" dirty="0" err="1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Previdência</a:t>
            </a:r>
            <a:r>
              <a:rPr lang="en-US" altLang="pt-BR" sz="160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Social da FUNAPE</a:t>
            </a:r>
          </a:p>
        </p:txBody>
      </p:sp>
    </p:spTree>
    <p:extLst>
      <p:ext uri="{BB962C8B-B14F-4D97-AF65-F5344CB8AC3E}">
        <p14:creationId xmlns:p14="http://schemas.microsoft.com/office/powerpoint/2010/main" val="52024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883F1-57AB-03CD-4AC6-2B8266748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CA8229A9-C8D2-1179-F548-9EF3FE24F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5516"/>
            <a:ext cx="12192000" cy="7161213"/>
          </a:xfrm>
          <a:prstGeom prst="rect">
            <a:avLst/>
          </a:prstGeom>
        </p:spPr>
      </p:pic>
      <p:sp>
        <p:nvSpPr>
          <p:cNvPr id="14" name="AutoShape 6">
            <a:extLst>
              <a:ext uri="{FF2B5EF4-FFF2-40B4-BE49-F238E27FC236}">
                <a16:creationId xmlns:a16="http://schemas.microsoft.com/office/drawing/2014/main" id="{DDB95D2E-711F-BEEA-76F2-95B1262E9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1959" y="2609090"/>
            <a:ext cx="2514631" cy="515563"/>
          </a:xfrm>
          <a:prstGeom prst="roundRect">
            <a:avLst>
              <a:gd name="adj" fmla="val 18671"/>
            </a:avLst>
          </a:prstGeom>
          <a:solidFill>
            <a:srgbClr val="FFC000"/>
          </a:solidFill>
          <a:ln w="7560" cap="flat">
            <a:solidFill>
              <a:srgbClr val="DEB9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9F24440-9A94-0362-47DF-5990C59C8EE8}"/>
              </a:ext>
            </a:extLst>
          </p:cNvPr>
          <p:cNvSpPr txBox="1"/>
          <p:nvPr/>
        </p:nvSpPr>
        <p:spPr>
          <a:xfrm>
            <a:off x="4610147" y="784375"/>
            <a:ext cx="3311543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SEGURIDADE SOCIAL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7EE9031A-7C60-74E6-290F-13740D8AC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935" y="2083098"/>
            <a:ext cx="6752131" cy="19050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FE15ECE0-E2C3-3600-1CD1-1DFF8C60AB4E}"/>
              </a:ext>
            </a:extLst>
          </p:cNvPr>
          <p:cNvSpPr txBox="1"/>
          <p:nvPr/>
        </p:nvSpPr>
        <p:spPr>
          <a:xfrm>
            <a:off x="1608797" y="2474652"/>
            <a:ext cx="2789853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Assistência</a:t>
            </a: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Social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26800B1-5B0F-8023-59EC-3C33464DB7E2}"/>
              </a:ext>
            </a:extLst>
          </p:cNvPr>
          <p:cNvSpPr txBox="1"/>
          <p:nvPr/>
        </p:nvSpPr>
        <p:spPr>
          <a:xfrm>
            <a:off x="5204189" y="2477756"/>
            <a:ext cx="2194984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PREVIDÊNCIA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D7A1394-5BAE-2661-6C4D-FE11FB74E190}"/>
              </a:ext>
            </a:extLst>
          </p:cNvPr>
          <p:cNvSpPr txBox="1"/>
          <p:nvPr/>
        </p:nvSpPr>
        <p:spPr>
          <a:xfrm>
            <a:off x="9042182" y="2471533"/>
            <a:ext cx="1473419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Saúde</a:t>
            </a:r>
            <a:endParaRPr lang="en-US" altLang="pt-BR" sz="2800" b="1" dirty="0">
              <a:solidFill>
                <a:srgbClr val="194267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2630FF8C-2757-5AB5-A817-E29A0655B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906" y="2085509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46C33393-AA9A-CD4F-F7BA-26A1A10DA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2059" y="2079286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D3B4BD02-60AD-81FE-C57F-2DA584A42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3513" y="2082394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917C75B6-EECB-1F8E-E329-4CF7D0D00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2060" y="1547440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5" name="AutoShape 6">
            <a:extLst>
              <a:ext uri="{FF2B5EF4-FFF2-40B4-BE49-F238E27FC236}">
                <a16:creationId xmlns:a16="http://schemas.microsoft.com/office/drawing/2014/main" id="{463500F7-1430-81D3-C041-613CE496E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3620" y="4422345"/>
            <a:ext cx="1717526" cy="515563"/>
          </a:xfrm>
          <a:prstGeom prst="roundRect">
            <a:avLst>
              <a:gd name="adj" fmla="val 18671"/>
            </a:avLst>
          </a:prstGeom>
          <a:solidFill>
            <a:srgbClr val="FFC000"/>
          </a:solidFill>
          <a:ln w="7560" cap="flat">
            <a:solidFill>
              <a:srgbClr val="DEB9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7" name="AutoShape 4">
            <a:extLst>
              <a:ext uri="{FF2B5EF4-FFF2-40B4-BE49-F238E27FC236}">
                <a16:creationId xmlns:a16="http://schemas.microsoft.com/office/drawing/2014/main" id="{6164B11D-1F46-FEA2-6050-0CCA214C7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959" y="3896353"/>
            <a:ext cx="6138301" cy="19050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270D690-12C7-D8AD-FA06-029C2D98BF01}"/>
              </a:ext>
            </a:extLst>
          </p:cNvPr>
          <p:cNvSpPr txBox="1"/>
          <p:nvPr/>
        </p:nvSpPr>
        <p:spPr>
          <a:xfrm>
            <a:off x="2739620" y="4287907"/>
            <a:ext cx="1075608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RGPS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962983DE-49DA-639F-B3FF-883D74EC693A}"/>
              </a:ext>
            </a:extLst>
          </p:cNvPr>
          <p:cNvSpPr txBox="1"/>
          <p:nvPr/>
        </p:nvSpPr>
        <p:spPr>
          <a:xfrm>
            <a:off x="5782931" y="4291011"/>
            <a:ext cx="935627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RPPS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C0DE7BC5-A90A-33EA-982C-374C6E3E8283}"/>
              </a:ext>
            </a:extLst>
          </p:cNvPr>
          <p:cNvSpPr txBox="1"/>
          <p:nvPr/>
        </p:nvSpPr>
        <p:spPr>
          <a:xfrm>
            <a:off x="8934980" y="4284788"/>
            <a:ext cx="761174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RPC</a:t>
            </a:r>
          </a:p>
        </p:txBody>
      </p:sp>
      <p:sp>
        <p:nvSpPr>
          <p:cNvPr id="21" name="AutoShape 5">
            <a:extLst>
              <a:ext uri="{FF2B5EF4-FFF2-40B4-BE49-F238E27FC236}">
                <a16:creationId xmlns:a16="http://schemas.microsoft.com/office/drawing/2014/main" id="{48FC503F-D16F-BFC2-9C7D-155EF04E5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7207" y="3898764"/>
            <a:ext cx="18762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2" name="AutoShape 5">
            <a:extLst>
              <a:ext uri="{FF2B5EF4-FFF2-40B4-BE49-F238E27FC236}">
                <a16:creationId xmlns:a16="http://schemas.microsoft.com/office/drawing/2014/main" id="{59B41BD4-1FF8-212D-190F-8556231A3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6106" y="3892541"/>
            <a:ext cx="18762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3" name="AutoShape 5">
            <a:extLst>
              <a:ext uri="{FF2B5EF4-FFF2-40B4-BE49-F238E27FC236}">
                <a16:creationId xmlns:a16="http://schemas.microsoft.com/office/drawing/2014/main" id="{C13F64AA-B946-63A7-74F7-E30AC9A5D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7635" y="3895649"/>
            <a:ext cx="18762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4" name="AutoShape 5">
            <a:extLst>
              <a:ext uri="{FF2B5EF4-FFF2-40B4-BE49-F238E27FC236}">
                <a16:creationId xmlns:a16="http://schemas.microsoft.com/office/drawing/2014/main" id="{684F4F7B-1378-AC3C-0271-9108A9F8B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5169" y="3360695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64547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43349-1825-6564-754C-B821F28BA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0645E119-9FE8-8C97-7046-57A633833D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213"/>
            <a:ext cx="12192000" cy="7161213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6EF2200-AC6E-A67A-D2AB-473A71E5D90B}"/>
              </a:ext>
            </a:extLst>
          </p:cNvPr>
          <p:cNvSpPr txBox="1"/>
          <p:nvPr/>
        </p:nvSpPr>
        <p:spPr>
          <a:xfrm>
            <a:off x="3999548" y="410878"/>
            <a:ext cx="4879909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BENEFICIÁRIOS DO RPPS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3B1AB9F8-481E-83E0-59AC-57A13E7CE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203" y="1709874"/>
            <a:ext cx="4611796" cy="19050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E6A4ABF-DE17-2BA6-0049-F7A15D5284FA}"/>
              </a:ext>
            </a:extLst>
          </p:cNvPr>
          <p:cNvSpPr txBox="1"/>
          <p:nvPr/>
        </p:nvSpPr>
        <p:spPr>
          <a:xfrm>
            <a:off x="2666417" y="2101428"/>
            <a:ext cx="2175184" cy="1286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SEGURADOS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5E82E9B-4766-B63F-2C7E-C50B093CB43F}"/>
              </a:ext>
            </a:extLst>
          </p:cNvPr>
          <p:cNvSpPr txBox="1"/>
          <p:nvPr/>
        </p:nvSpPr>
        <p:spPr>
          <a:xfrm>
            <a:off x="7172320" y="2101428"/>
            <a:ext cx="2353263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DEPENDENTES</a:t>
            </a:r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9B03812E-9031-FFE7-60B3-498B181F4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3492" y="1712285"/>
            <a:ext cx="17056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5" name="AutoShape 5">
            <a:extLst>
              <a:ext uri="{FF2B5EF4-FFF2-40B4-BE49-F238E27FC236}">
                <a16:creationId xmlns:a16="http://schemas.microsoft.com/office/drawing/2014/main" id="{35D180A8-D052-2D4C-D05C-022034E4D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5719" y="1709170"/>
            <a:ext cx="17056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4D4BFAB9-5D70-2B06-04C6-E8EA5D94B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6161" y="1174216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C287CE63-B0E0-0851-C79E-43C5E6192FE6}"/>
              </a:ext>
            </a:extLst>
          </p:cNvPr>
          <p:cNvSpPr txBox="1"/>
          <p:nvPr/>
        </p:nvSpPr>
        <p:spPr>
          <a:xfrm>
            <a:off x="1292139" y="2676364"/>
            <a:ext cx="4485114" cy="28050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Servidores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Públicos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titulares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de cargo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efetivo</a:t>
            </a:r>
            <a:endParaRPr lang="en-US" altLang="pt-BR" sz="2400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  <a:p>
            <a:pPr marL="342900" indent="-342900" algn="ctr">
              <a:lnSpc>
                <a:spcPct val="15000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Estáveis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do art. 19 do ADCT com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direito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adquirido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até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junho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de 2024 (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tema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1254 STF)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0809E7B-F4AD-2213-D41E-51E7ACFF8E39}"/>
              </a:ext>
            </a:extLst>
          </p:cNvPr>
          <p:cNvSpPr txBox="1"/>
          <p:nvPr/>
        </p:nvSpPr>
        <p:spPr>
          <a:xfrm>
            <a:off x="6201540" y="2698023"/>
            <a:ext cx="395442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ctr">
              <a:buClrTx/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Cônjuge</a:t>
            </a:r>
            <a:endParaRPr lang="en-US" altLang="pt-BR" sz="2400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  <a:p>
            <a:pPr marL="342900" indent="-342900" algn="ctr">
              <a:buClrTx/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Companheiro</a:t>
            </a:r>
            <a:endParaRPr lang="en-US" altLang="pt-BR" sz="2400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  <a:p>
            <a:pPr marL="342900" indent="-342900" algn="ctr">
              <a:buClrTx/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Filhos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menores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,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Equiparados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,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Maiores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inválidos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ou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com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deficiência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,</a:t>
            </a:r>
          </a:p>
          <a:p>
            <a:pPr marL="342900" indent="-342900" algn="ctr">
              <a:buClrTx/>
              <a:buFont typeface="Arial" panose="020B0604020202020204" pitchFamily="34" charset="0"/>
              <a:buChar char="•"/>
            </a:pP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Pais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Credores</a:t>
            </a:r>
            <a:r>
              <a:rPr lang="en-US" altLang="pt-BR" sz="24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alimentos</a:t>
            </a:r>
            <a:endParaRPr lang="en-US" altLang="pt-BR" sz="2400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  <a:p>
            <a:pPr marL="342900" indent="-342900" algn="ctr">
              <a:buClrTx/>
              <a:buFont typeface="Arial" panose="020B0604020202020204" pitchFamily="34" charset="0"/>
              <a:buChar char="•"/>
            </a:pPr>
            <a:r>
              <a:rPr lang="en-US" altLang="pt-BR" sz="24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Irmãos</a:t>
            </a:r>
            <a:endParaRPr lang="en-US" altLang="pt-BR" sz="2400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83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94DB9-3A43-966D-3976-BD3C5776F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0DF72585-805B-FE01-DA4D-63301E1D4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213"/>
            <a:ext cx="12192000" cy="7161213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8A233337-27A9-A3E5-5896-723734E77781}"/>
              </a:ext>
            </a:extLst>
          </p:cNvPr>
          <p:cNvSpPr txBox="1"/>
          <p:nvPr/>
        </p:nvSpPr>
        <p:spPr>
          <a:xfrm>
            <a:off x="3461658" y="462604"/>
            <a:ext cx="4879909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PLANO DE BENEFÍCIOS DO RPPS</a:t>
            </a:r>
          </a:p>
        </p:txBody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DEDE5EBC-385B-A7EB-EAA8-653ED035B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8964" y="1952470"/>
            <a:ext cx="5580274" cy="19050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D049AD3-F961-C6C2-33CB-B63D8F84827D}"/>
              </a:ext>
            </a:extLst>
          </p:cNvPr>
          <p:cNvSpPr txBox="1"/>
          <p:nvPr/>
        </p:nvSpPr>
        <p:spPr>
          <a:xfrm>
            <a:off x="2059926" y="2344024"/>
            <a:ext cx="2175184" cy="1286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SEGURADOS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6E10E6E-19CF-FD21-19BB-13BB42F49375}"/>
              </a:ext>
            </a:extLst>
          </p:cNvPr>
          <p:cNvSpPr txBox="1"/>
          <p:nvPr/>
        </p:nvSpPr>
        <p:spPr>
          <a:xfrm>
            <a:off x="7537183" y="2340905"/>
            <a:ext cx="2353263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DEPENDENTES</a:t>
            </a:r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7097ED87-CA6E-B2D9-0C39-CCF0E5BF2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318" y="1954881"/>
            <a:ext cx="17056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5" name="AutoShape 5">
            <a:extLst>
              <a:ext uri="{FF2B5EF4-FFF2-40B4-BE49-F238E27FC236}">
                <a16:creationId xmlns:a16="http://schemas.microsoft.com/office/drawing/2014/main" id="{D4AEAD2F-A323-5D90-C653-DBC5B2920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9569" y="1951766"/>
            <a:ext cx="17056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AACE4E7E-AD0B-7F97-F238-E533D0B20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6161" y="1416812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623188C-2057-6C85-52B4-6CB7BF4539BE}"/>
              </a:ext>
            </a:extLst>
          </p:cNvPr>
          <p:cNvSpPr txBox="1"/>
          <p:nvPr/>
        </p:nvSpPr>
        <p:spPr>
          <a:xfrm>
            <a:off x="1802129" y="2937515"/>
            <a:ext cx="2543026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Aposentadorias</a:t>
            </a:r>
            <a:endParaRPr lang="en-US" altLang="pt-BR" sz="2800" b="1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9A85A53-F4E7-B2F8-9BF9-043E364B3735}"/>
              </a:ext>
            </a:extLst>
          </p:cNvPr>
          <p:cNvSpPr txBox="1"/>
          <p:nvPr/>
        </p:nvSpPr>
        <p:spPr>
          <a:xfrm>
            <a:off x="7391001" y="2969162"/>
            <a:ext cx="2995574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Pensão</a:t>
            </a:r>
            <a:r>
              <a:rPr lang="en-US" altLang="pt-BR" sz="2800" b="1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8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por</a:t>
            </a:r>
            <a:r>
              <a:rPr lang="en-US" altLang="pt-BR" sz="2800" b="1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 Morte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A1CD266-54D6-0F46-6692-D18DB22EAFDA}"/>
              </a:ext>
            </a:extLst>
          </p:cNvPr>
          <p:cNvSpPr txBox="1"/>
          <p:nvPr/>
        </p:nvSpPr>
        <p:spPr>
          <a:xfrm>
            <a:off x="1543989" y="3786987"/>
            <a:ext cx="5993194" cy="1915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485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8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Compulsória</a:t>
            </a:r>
            <a:r>
              <a:rPr lang="en-US" altLang="pt-BR" sz="28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;</a:t>
            </a:r>
          </a:p>
          <a:p>
            <a:pPr marL="457200" indent="-457200">
              <a:lnSpc>
                <a:spcPts val="485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8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Invalidez</a:t>
            </a:r>
            <a:r>
              <a:rPr lang="en-US" altLang="pt-BR" sz="28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/</a:t>
            </a:r>
            <a:r>
              <a:rPr lang="en-US" altLang="pt-BR" sz="28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Incapacidade</a:t>
            </a:r>
            <a:r>
              <a:rPr lang="en-US" altLang="pt-BR" sz="2800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Permanente</a:t>
            </a:r>
          </a:p>
          <a:p>
            <a:pPr marL="457200" indent="-457200">
              <a:lnSpc>
                <a:spcPts val="485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800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Voluntárias</a:t>
            </a:r>
            <a:endParaRPr lang="en-US" altLang="pt-BR" sz="2800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832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02581-3915-DC5E-3683-D837AE0F6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AFE4140-7E92-C962-C401-1D0739B1E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3213"/>
            <a:ext cx="12192000" cy="7161213"/>
          </a:xfrm>
          <a:prstGeom prst="rect">
            <a:avLst/>
          </a:prstGeom>
        </p:spPr>
      </p:pic>
      <p:sp>
        <p:nvSpPr>
          <p:cNvPr id="4" name="AutoShape 3">
            <a:extLst>
              <a:ext uri="{FF2B5EF4-FFF2-40B4-BE49-F238E27FC236}">
                <a16:creationId xmlns:a16="http://schemas.microsoft.com/office/drawing/2014/main" id="{B4BE178A-F15D-0E64-5C8E-88607BD62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428" y="1232326"/>
            <a:ext cx="7787285" cy="5037845"/>
          </a:xfrm>
          <a:prstGeom prst="roundRect">
            <a:avLst>
              <a:gd name="adj" fmla="val 6014"/>
            </a:avLst>
          </a:prstGeom>
          <a:solidFill>
            <a:srgbClr val="FFE8C5">
              <a:alpha val="27000"/>
            </a:srgbClr>
          </a:solidFill>
          <a:ln w="23040" cap="flat">
            <a:solidFill>
              <a:srgbClr val="F39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5DFF6405-1F33-8121-F863-F6C50906D2F0}"/>
              </a:ext>
            </a:extLst>
          </p:cNvPr>
          <p:cNvSpPr txBox="1"/>
          <p:nvPr/>
        </p:nvSpPr>
        <p:spPr>
          <a:xfrm>
            <a:off x="3989180" y="193891"/>
            <a:ext cx="4861598" cy="671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TIPOS DE APOSENTADORIA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6E0BFE9-0699-74EE-66D3-F4829F795C2F}"/>
              </a:ext>
            </a:extLst>
          </p:cNvPr>
          <p:cNvSpPr txBox="1"/>
          <p:nvPr/>
        </p:nvSpPr>
        <p:spPr>
          <a:xfrm>
            <a:off x="2086057" y="1232326"/>
            <a:ext cx="7552465" cy="4838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ts val="485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4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Compulsória</a:t>
            </a:r>
            <a:endParaRPr lang="en-US" altLang="pt-BR" sz="2400" b="1" dirty="0">
              <a:solidFill>
                <a:srgbClr val="F39200"/>
              </a:solidFill>
              <a:latin typeface="Inter Bold" charset="0"/>
              <a:cs typeface="Inter Bold" charset="0"/>
            </a:endParaRPr>
          </a:p>
          <a:p>
            <a:pPr marL="457200" indent="-457200">
              <a:lnSpc>
                <a:spcPts val="485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4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Invalidez</a:t>
            </a:r>
            <a:r>
              <a:rPr lang="en-US" altLang="pt-BR" sz="2400" b="1" dirty="0">
                <a:solidFill>
                  <a:srgbClr val="F39200"/>
                </a:solidFill>
                <a:latin typeface="Inter Bold" charset="0"/>
                <a:cs typeface="Inter Bold" charset="0"/>
              </a:rPr>
              <a:t>/</a:t>
            </a:r>
            <a:r>
              <a:rPr lang="en-US" altLang="pt-BR" sz="24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Incapacidade</a:t>
            </a:r>
            <a:r>
              <a:rPr lang="en-US" altLang="pt-BR" sz="2400" b="1" dirty="0">
                <a:solidFill>
                  <a:srgbClr val="F39200"/>
                </a:solidFill>
                <a:latin typeface="Inter Bold" charset="0"/>
                <a:cs typeface="Inter Bold" charset="0"/>
              </a:rPr>
              <a:t> Permanente</a:t>
            </a:r>
          </a:p>
          <a:p>
            <a:pPr marL="457200" indent="-457200">
              <a:lnSpc>
                <a:spcPts val="4850"/>
              </a:lnSpc>
              <a:buClrTx/>
              <a:buFont typeface="Arial" panose="020B0604020202020204" pitchFamily="34" charset="0"/>
              <a:buChar char="•"/>
            </a:pPr>
            <a:r>
              <a:rPr lang="en-US" altLang="pt-BR" sz="2400" b="1" dirty="0" err="1">
                <a:solidFill>
                  <a:srgbClr val="F39200"/>
                </a:solidFill>
                <a:latin typeface="Inter Bold" charset="0"/>
                <a:cs typeface="Inter Bold" charset="0"/>
              </a:rPr>
              <a:t>Voluntárias</a:t>
            </a:r>
            <a:r>
              <a:rPr lang="en-US" altLang="pt-BR" sz="2400" b="1" dirty="0">
                <a:solidFill>
                  <a:srgbClr val="F39200"/>
                </a:solidFill>
                <a:latin typeface="Inter Bold" charset="0"/>
                <a:cs typeface="Inter Bold" charset="0"/>
              </a:rPr>
              <a:t>:</a:t>
            </a:r>
          </a:p>
          <a:p>
            <a:pPr marL="971550" lvl="1" indent="-514350">
              <a:lnSpc>
                <a:spcPts val="4850"/>
              </a:lnSpc>
              <a:buFont typeface="+mj-lt"/>
              <a:buAutoNum type="arabicPeriod"/>
            </a:pPr>
            <a:r>
              <a:rPr lang="en-US" altLang="pt-BR" sz="24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Comum</a:t>
            </a:r>
          </a:p>
          <a:p>
            <a:pPr marL="971550" lvl="1" indent="-514350">
              <a:lnSpc>
                <a:spcPts val="4850"/>
              </a:lnSpc>
              <a:buFont typeface="+mj-lt"/>
              <a:buAutoNum type="arabicPeriod"/>
            </a:pPr>
            <a:r>
              <a:rPr lang="en-US" altLang="pt-BR" sz="24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Com </a:t>
            </a:r>
            <a:r>
              <a:rPr lang="en-US" altLang="pt-BR" sz="24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requisitos</a:t>
            </a:r>
            <a:r>
              <a:rPr lang="en-US" altLang="pt-BR" sz="24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diferenciados</a:t>
            </a:r>
            <a:r>
              <a:rPr lang="en-US" altLang="pt-BR" sz="24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:</a:t>
            </a:r>
          </a:p>
          <a:p>
            <a:pPr marL="1371600" lvl="2" indent="-457200">
              <a:lnSpc>
                <a:spcPct val="150000"/>
              </a:lnSpc>
              <a:buFontTx/>
              <a:buChar char="-"/>
            </a:pP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Especial do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magistério</a:t>
            </a:r>
            <a:endParaRPr lang="en-US" altLang="pt-BR" sz="2400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  <a:p>
            <a:pPr marL="1371600" lvl="2" indent="-457200">
              <a:lnSpc>
                <a:spcPct val="150000"/>
              </a:lnSpc>
              <a:buFontTx/>
              <a:buChar char="-"/>
            </a:pP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Da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pessoa</a:t>
            </a: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com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deficiência</a:t>
            </a:r>
            <a:endParaRPr lang="en-US" altLang="pt-BR" sz="2400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  <a:p>
            <a:pPr marL="1371600" lvl="2" indent="-457200">
              <a:lnSpc>
                <a:spcPct val="150000"/>
              </a:lnSpc>
              <a:buFontTx/>
              <a:buChar char="-"/>
            </a:pP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Especial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por</a:t>
            </a: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exposição</a:t>
            </a: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a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agentes</a:t>
            </a:r>
            <a:r>
              <a:rPr lang="en-US" altLang="pt-BR" sz="2400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400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nocivos</a:t>
            </a:r>
            <a:endParaRPr lang="en-US" altLang="pt-BR" sz="2400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420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05440-F520-8CFE-80EB-335025697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4C75D757-E1C4-B4F9-AF42-C8651A370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61213"/>
          </a:xfrm>
          <a:prstGeom prst="rect">
            <a:avLst/>
          </a:prstGeom>
        </p:spPr>
      </p:pic>
      <p:sp>
        <p:nvSpPr>
          <p:cNvPr id="50" name="AutoShape 4">
            <a:extLst>
              <a:ext uri="{FF2B5EF4-FFF2-40B4-BE49-F238E27FC236}">
                <a16:creationId xmlns:a16="http://schemas.microsoft.com/office/drawing/2014/main" id="{EF3263B7-4A0E-E679-DF32-A3EBF2A48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915" y="3799944"/>
            <a:ext cx="10874375" cy="19050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1" name="AutoShape 5">
            <a:extLst>
              <a:ext uri="{FF2B5EF4-FFF2-40B4-BE49-F238E27FC236}">
                <a16:creationId xmlns:a16="http://schemas.microsoft.com/office/drawing/2014/main" id="{67A18C59-F9C4-3247-FAE3-28F5436ED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6290" y="3307819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4" name="AutoShape 10">
            <a:extLst>
              <a:ext uri="{FF2B5EF4-FFF2-40B4-BE49-F238E27FC236}">
                <a16:creationId xmlns:a16="http://schemas.microsoft.com/office/drawing/2014/main" id="{0C4ABE3E-D9A2-B732-4688-FD3A796E7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6190" y="3799944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7" name="AutoShape 15">
            <a:extLst>
              <a:ext uri="{FF2B5EF4-FFF2-40B4-BE49-F238E27FC236}">
                <a16:creationId xmlns:a16="http://schemas.microsoft.com/office/drawing/2014/main" id="{1CE92A7F-1B23-93F8-9ABA-B77255ABF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678" y="3307819"/>
            <a:ext cx="20637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0" name="AutoShape 20">
            <a:extLst>
              <a:ext uri="{FF2B5EF4-FFF2-40B4-BE49-F238E27FC236}">
                <a16:creationId xmlns:a16="http://schemas.microsoft.com/office/drawing/2014/main" id="{043632E3-6235-1C4A-95A9-86A34D6EE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9165" y="3799944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3" name="AutoShape 25">
            <a:extLst>
              <a:ext uri="{FF2B5EF4-FFF2-40B4-BE49-F238E27FC236}">
                <a16:creationId xmlns:a16="http://schemas.microsoft.com/office/drawing/2014/main" id="{2675D0F9-E989-9C19-405C-3AAB8C387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653" y="3307819"/>
            <a:ext cx="20637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6" name="AutoShape 30">
            <a:extLst>
              <a:ext uri="{FF2B5EF4-FFF2-40B4-BE49-F238E27FC236}">
                <a16:creationId xmlns:a16="http://schemas.microsoft.com/office/drawing/2014/main" id="{2A0C4C98-BE69-3BDC-D96B-8499D67BC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2140" y="3799944"/>
            <a:ext cx="20638" cy="515938"/>
          </a:xfrm>
          <a:prstGeom prst="roundRect">
            <a:avLst>
              <a:gd name="adj" fmla="val 364653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71" name="Rectangle 18">
            <a:extLst>
              <a:ext uri="{FF2B5EF4-FFF2-40B4-BE49-F238E27FC236}">
                <a16:creationId xmlns:a16="http://schemas.microsoft.com/office/drawing/2014/main" id="{BA1812D9-EA7E-8635-F88A-71413D02F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271" y="4402896"/>
            <a:ext cx="227488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EC 41/2003</a:t>
            </a:r>
          </a:p>
        </p:txBody>
      </p:sp>
      <p:sp>
        <p:nvSpPr>
          <p:cNvPr id="72" name="Rectangle 19">
            <a:extLst>
              <a:ext uri="{FF2B5EF4-FFF2-40B4-BE49-F238E27FC236}">
                <a16:creationId xmlns:a16="http://schemas.microsoft.com/office/drawing/2014/main" id="{68F96AD1-DB7E-5B83-7AF7-1A1D63E30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578" y="4759786"/>
            <a:ext cx="2890837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500"/>
              </a:lnSpc>
              <a:buClrTx/>
              <a:buFontTx/>
              <a:buNone/>
            </a:pP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Cálculo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pela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média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restrição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integralidade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/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paridade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para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apenas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duas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regras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transição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73" name="Rectangle 28">
            <a:extLst>
              <a:ext uri="{FF2B5EF4-FFF2-40B4-BE49-F238E27FC236}">
                <a16:creationId xmlns:a16="http://schemas.microsoft.com/office/drawing/2014/main" id="{CA49D0F9-DD0B-7899-EB58-4DBBDE7E7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985" y="4402895"/>
            <a:ext cx="227488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EC 70/2012</a:t>
            </a:r>
          </a:p>
        </p:txBody>
      </p:sp>
      <p:sp>
        <p:nvSpPr>
          <p:cNvPr id="74" name="Rectangle 29">
            <a:extLst>
              <a:ext uri="{FF2B5EF4-FFF2-40B4-BE49-F238E27FC236}">
                <a16:creationId xmlns:a16="http://schemas.microsoft.com/office/drawing/2014/main" id="{814BE1BE-579F-0BA5-F5F3-13765FA08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3746" y="4759786"/>
            <a:ext cx="2890838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Nova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regra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transição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para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garantir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paridade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algumas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aposentadorias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por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invalidez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com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paridade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nas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pensões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77" name="Rectangle 23">
            <a:extLst>
              <a:ext uri="{FF2B5EF4-FFF2-40B4-BE49-F238E27FC236}">
                <a16:creationId xmlns:a16="http://schemas.microsoft.com/office/drawing/2014/main" id="{071EEC7C-EDA9-AD41-9F96-6731EBB40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662" y="1702013"/>
            <a:ext cx="227488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EC 47/2005</a:t>
            </a:r>
          </a:p>
        </p:txBody>
      </p:sp>
      <p:sp>
        <p:nvSpPr>
          <p:cNvPr id="78" name="Rectangle 24">
            <a:extLst>
              <a:ext uri="{FF2B5EF4-FFF2-40B4-BE49-F238E27FC236}">
                <a16:creationId xmlns:a16="http://schemas.microsoft.com/office/drawing/2014/main" id="{F64B91E7-FCFC-6296-7940-12A1975B1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7958" y="2048092"/>
            <a:ext cx="3140075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Nova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regra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transição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com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garantia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integralidade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paridade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extensão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paridade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pensionistas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79" name="Rectangle 33">
            <a:extLst>
              <a:ext uri="{FF2B5EF4-FFF2-40B4-BE49-F238E27FC236}">
                <a16:creationId xmlns:a16="http://schemas.microsoft.com/office/drawing/2014/main" id="{C1C5B4FD-F533-8085-E835-9B59B8B8D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3846" y="1699320"/>
            <a:ext cx="227488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EC 88/2015</a:t>
            </a:r>
            <a:b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</a:b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LC 152/2015</a:t>
            </a:r>
          </a:p>
        </p:txBody>
      </p:sp>
      <p:sp>
        <p:nvSpPr>
          <p:cNvPr id="80" name="Rectangle 34">
            <a:extLst>
              <a:ext uri="{FF2B5EF4-FFF2-40B4-BE49-F238E27FC236}">
                <a16:creationId xmlns:a16="http://schemas.microsoft.com/office/drawing/2014/main" id="{1A1FB212-6A96-8EEB-1492-CCF47F9AC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5234" y="2357529"/>
            <a:ext cx="28908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500"/>
              </a:lnSpc>
              <a:buClrTx/>
              <a:buFontTx/>
              <a:buNone/>
            </a:pP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Aposentadoria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Compulsória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75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anos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CD221448-AAA4-D3F4-F726-4668E0F14E15}"/>
              </a:ext>
            </a:extLst>
          </p:cNvPr>
          <p:cNvSpPr txBox="1"/>
          <p:nvPr/>
        </p:nvSpPr>
        <p:spPr>
          <a:xfrm>
            <a:off x="3139543" y="359133"/>
            <a:ext cx="6125756" cy="6583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2800" b="1" dirty="0">
                <a:solidFill>
                  <a:schemeClr val="accent1">
                    <a:lumMod val="50000"/>
                  </a:schemeClr>
                </a:solidFill>
                <a:latin typeface="Inter Bold" charset="0"/>
                <a:cs typeface="Inter Bold" charset="0"/>
              </a:rPr>
              <a:t>REFORMAS PREVIDENCIÁRIAS NO RPPS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24AC644F-9109-8166-FAC5-734DA198F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065" y="1699321"/>
            <a:ext cx="227488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EC 20/1998</a:t>
            </a: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C9A13C59-7A2E-C7BF-38C7-E839BB457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090" y="2070796"/>
            <a:ext cx="2890838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500"/>
              </a:lnSpc>
              <a:buClrTx/>
              <a:buFontTx/>
              <a:buNone/>
            </a:pPr>
            <a:r>
              <a:rPr lang="pt-BR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Estabeleceu idade e tempo de contribuição mínimos e instituiu Caráter Contributivo</a:t>
            </a:r>
          </a:p>
        </p:txBody>
      </p:sp>
      <p:sp>
        <p:nvSpPr>
          <p:cNvPr id="9" name="Rectangle 28">
            <a:extLst>
              <a:ext uri="{FF2B5EF4-FFF2-40B4-BE49-F238E27FC236}">
                <a16:creationId xmlns:a16="http://schemas.microsoft.com/office/drawing/2014/main" id="{D5202C5D-5A95-E969-EAE0-B4BFC1F16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5334" y="4406047"/>
            <a:ext cx="2274887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EC 103/2019</a:t>
            </a:r>
          </a:p>
        </p:txBody>
      </p:sp>
      <p:sp>
        <p:nvSpPr>
          <p:cNvPr id="10" name="Rectangle 34">
            <a:extLst>
              <a:ext uri="{FF2B5EF4-FFF2-40B4-BE49-F238E27FC236}">
                <a16:creationId xmlns:a16="http://schemas.microsoft.com/office/drawing/2014/main" id="{8399FB3F-4A64-A049-C8F7-CBB62132C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358" y="4759155"/>
            <a:ext cx="28908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2500"/>
              </a:lnSpc>
              <a:buClrTx/>
              <a:buFontTx/>
              <a:buNone/>
            </a:pP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Rompe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simetria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Constitucional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com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autonomia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Ente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Federativo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DFF8108A-E6F2-FE3A-5B56-22B44D6AFF1A}"/>
              </a:ext>
            </a:extLst>
          </p:cNvPr>
          <p:cNvSpPr/>
          <p:nvPr/>
        </p:nvSpPr>
        <p:spPr>
          <a:xfrm>
            <a:off x="1537011" y="3660573"/>
            <a:ext cx="255099" cy="250384"/>
          </a:xfrm>
          <a:prstGeom prst="ellipse">
            <a:avLst/>
          </a:prstGeom>
          <a:solidFill>
            <a:srgbClr val="F392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17911A9F-6939-2C23-2383-FF365971559A}"/>
              </a:ext>
            </a:extLst>
          </p:cNvPr>
          <p:cNvSpPr/>
          <p:nvPr/>
        </p:nvSpPr>
        <p:spPr>
          <a:xfrm>
            <a:off x="3275613" y="3663681"/>
            <a:ext cx="255099" cy="250384"/>
          </a:xfrm>
          <a:prstGeom prst="ellipse">
            <a:avLst/>
          </a:prstGeom>
          <a:solidFill>
            <a:srgbClr val="F392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C951FE15-49C9-B24D-B704-5E02C6771AFB}"/>
              </a:ext>
            </a:extLst>
          </p:cNvPr>
          <p:cNvSpPr/>
          <p:nvPr/>
        </p:nvSpPr>
        <p:spPr>
          <a:xfrm>
            <a:off x="5029774" y="3663680"/>
            <a:ext cx="255099" cy="250384"/>
          </a:xfrm>
          <a:prstGeom prst="ellipse">
            <a:avLst/>
          </a:prstGeom>
          <a:solidFill>
            <a:srgbClr val="F392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6A3638AA-F847-0262-FE55-3933A0E4097B}"/>
              </a:ext>
            </a:extLst>
          </p:cNvPr>
          <p:cNvSpPr/>
          <p:nvPr/>
        </p:nvSpPr>
        <p:spPr>
          <a:xfrm>
            <a:off x="6744776" y="3660573"/>
            <a:ext cx="255099" cy="250384"/>
          </a:xfrm>
          <a:prstGeom prst="ellipse">
            <a:avLst/>
          </a:prstGeom>
          <a:solidFill>
            <a:srgbClr val="F392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39414F7E-E7B8-6B88-C084-B1F59475D77A}"/>
              </a:ext>
            </a:extLst>
          </p:cNvPr>
          <p:cNvSpPr/>
          <p:nvPr/>
        </p:nvSpPr>
        <p:spPr>
          <a:xfrm>
            <a:off x="8502049" y="3673014"/>
            <a:ext cx="255099" cy="250384"/>
          </a:xfrm>
          <a:prstGeom prst="ellipse">
            <a:avLst/>
          </a:prstGeom>
          <a:solidFill>
            <a:srgbClr val="F392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79D242AE-8A06-E636-0048-C10537262FE2}"/>
              </a:ext>
            </a:extLst>
          </p:cNvPr>
          <p:cNvSpPr/>
          <p:nvPr/>
        </p:nvSpPr>
        <p:spPr>
          <a:xfrm>
            <a:off x="10240656" y="3685452"/>
            <a:ext cx="255099" cy="250384"/>
          </a:xfrm>
          <a:prstGeom prst="ellipse">
            <a:avLst/>
          </a:prstGeom>
          <a:solidFill>
            <a:srgbClr val="F39200"/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312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A3B61-72AF-9184-A807-5982DD2FA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C5707A7C-78F3-771D-B810-ED39ACD2B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61213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269B879B-054D-8A80-CB04-6702CA5A1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737" y="2219325"/>
            <a:ext cx="4851270" cy="1531581"/>
          </a:xfrm>
          <a:prstGeom prst="roundRect">
            <a:avLst>
              <a:gd name="adj" fmla="val 3361"/>
            </a:avLst>
          </a:prstGeom>
          <a:solidFill>
            <a:srgbClr val="FFC671"/>
          </a:solidFill>
          <a:ln w="7560" cap="flat">
            <a:solidFill>
              <a:srgbClr val="DEB9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CD539430-ED7F-A39B-5F94-31C53D9AC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737" y="4176713"/>
            <a:ext cx="4851270" cy="1531581"/>
          </a:xfrm>
          <a:prstGeom prst="roundRect">
            <a:avLst>
              <a:gd name="adj" fmla="val 3361"/>
            </a:avLst>
          </a:prstGeom>
          <a:solidFill>
            <a:srgbClr val="FFC671"/>
          </a:solidFill>
          <a:ln w="7560" cap="flat">
            <a:solidFill>
              <a:srgbClr val="DEB9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9" name="AutoShape 2">
            <a:extLst>
              <a:ext uri="{FF2B5EF4-FFF2-40B4-BE49-F238E27FC236}">
                <a16:creationId xmlns:a16="http://schemas.microsoft.com/office/drawing/2014/main" id="{944A6C79-D1F0-F5B4-D793-90B1A0D72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7295" y="2219325"/>
            <a:ext cx="4851270" cy="1531581"/>
          </a:xfrm>
          <a:prstGeom prst="roundRect">
            <a:avLst>
              <a:gd name="adj" fmla="val 3361"/>
            </a:avLst>
          </a:prstGeom>
          <a:solidFill>
            <a:srgbClr val="FFC671"/>
          </a:solidFill>
          <a:ln w="7560" cap="flat">
            <a:solidFill>
              <a:srgbClr val="DEB9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0" name="AutoShape 2">
            <a:extLst>
              <a:ext uri="{FF2B5EF4-FFF2-40B4-BE49-F238E27FC236}">
                <a16:creationId xmlns:a16="http://schemas.microsoft.com/office/drawing/2014/main" id="{FA637B33-F6CC-2DB0-BD7F-EB690E978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7295" y="4176713"/>
            <a:ext cx="4851270" cy="1531581"/>
          </a:xfrm>
          <a:prstGeom prst="roundRect">
            <a:avLst>
              <a:gd name="adj" fmla="val 3361"/>
            </a:avLst>
          </a:prstGeom>
          <a:solidFill>
            <a:srgbClr val="FFC671"/>
          </a:solidFill>
          <a:ln w="7560" cap="flat">
            <a:solidFill>
              <a:srgbClr val="DEB9B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C0B71E-4884-C1CB-5F20-B188E85CF0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0267" y="418858"/>
            <a:ext cx="8751465" cy="123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  <a:tab pos="11231563" algn="l"/>
                <a:tab pos="11680825" algn="l"/>
                <a:tab pos="12130088" algn="l"/>
                <a:tab pos="12579350" algn="l"/>
                <a:tab pos="1302861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ts val="4850"/>
              </a:lnSpc>
              <a:buClrTx/>
              <a:buFontTx/>
              <a:buNone/>
            </a:pP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Cenário</a:t>
            </a: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Pós Reforma: </a:t>
            </a: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Diversos</a:t>
            </a: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tipos</a:t>
            </a: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regra</a:t>
            </a: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existindo</a:t>
            </a: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simultaneamente</a:t>
            </a:r>
            <a:endParaRPr lang="en-US" altLang="pt-BR" sz="3200" b="1" dirty="0">
              <a:solidFill>
                <a:srgbClr val="194267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D2C1A29-9077-EA89-2F3B-DA064F0F0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955" y="2491696"/>
            <a:ext cx="29765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900"/>
              </a:lnSpc>
              <a:buClrTx/>
              <a:buFontTx/>
              <a:buNone/>
            </a:pP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Regras</a:t>
            </a:r>
            <a:r>
              <a:rPr lang="en-US" altLang="pt-BR" sz="23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Direito</a:t>
            </a:r>
            <a:r>
              <a:rPr lang="en-US" altLang="pt-BR" sz="23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Adquirido</a:t>
            </a:r>
            <a:endParaRPr lang="en-US" altLang="pt-BR" sz="2300" b="1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9428711-534F-9C56-FF2D-6B3649DA7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9676" y="3070225"/>
            <a:ext cx="4407354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Preserva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direitos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já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adquiridos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contra leis posteriores</a:t>
            </a: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E94458AD-0320-BDEE-6917-A5AD1B72A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0746" y="2425700"/>
            <a:ext cx="29781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900"/>
              </a:lnSpc>
              <a:buClrTx/>
              <a:buFontTx/>
              <a:buNone/>
            </a:pP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Regras</a:t>
            </a:r>
            <a:r>
              <a:rPr lang="en-US" altLang="pt-BR" sz="23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Permanentes</a:t>
            </a:r>
            <a:endParaRPr lang="en-US" altLang="pt-BR" sz="2300" b="1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0D9DD424-8630-ACB3-ADF7-070B900F6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4866" y="2988323"/>
            <a:ext cx="3657599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Disposições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aplicáveis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indefinidamente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aos</a:t>
            </a:r>
            <a:b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</a:b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novos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segurados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5A99D2FF-D924-604C-AAAB-899AF6AB5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0" y="4176713"/>
            <a:ext cx="60102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70699480-0861-2C1E-5648-0FEFBEF3D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8904" y="4452127"/>
            <a:ext cx="2976563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900"/>
              </a:lnSpc>
              <a:buClrTx/>
              <a:buFontTx/>
              <a:buNone/>
            </a:pP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Regras</a:t>
            </a:r>
            <a:r>
              <a:rPr lang="en-US" altLang="pt-BR" sz="23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Transição</a:t>
            </a:r>
            <a:endParaRPr lang="en-US" altLang="pt-BR" sz="2300" b="1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26D6642E-9074-7FB0-B78A-6AF3FA44F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8152" y="5003686"/>
            <a:ext cx="3964571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Normas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que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suavizam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passagem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entre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reformas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2BCE5B13-6EDE-86FE-5F19-71D9B3ACE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401" y="4497322"/>
            <a:ext cx="2978150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900"/>
              </a:lnSpc>
              <a:buClrTx/>
              <a:buFontTx/>
              <a:buNone/>
            </a:pP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Regras</a:t>
            </a:r>
            <a:r>
              <a:rPr lang="en-US" altLang="pt-BR" sz="2300" b="1" dirty="0">
                <a:solidFill>
                  <a:srgbClr val="0D4D9D"/>
                </a:solidFill>
                <a:latin typeface="Inter Bold" charset="0"/>
                <a:cs typeface="Inter Bold" charset="0"/>
              </a:rPr>
              <a:t> de </a:t>
            </a:r>
            <a:r>
              <a:rPr lang="en-US" altLang="pt-BR" sz="2300" b="1" dirty="0" err="1">
                <a:solidFill>
                  <a:srgbClr val="0D4D9D"/>
                </a:solidFill>
                <a:latin typeface="Inter Bold" charset="0"/>
                <a:cs typeface="Inter Bold" charset="0"/>
              </a:rPr>
              <a:t>Transitórias</a:t>
            </a:r>
            <a:endParaRPr lang="en-US" altLang="pt-BR" sz="2300" b="1" dirty="0">
              <a:solidFill>
                <a:srgbClr val="0D4D9D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924B781F-3AE4-F339-8F50-527848338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5684" y="4942503"/>
            <a:ext cx="3875962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Validade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temporária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até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implementação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completa</a:t>
            </a:r>
            <a:b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</a:b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de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uma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mudança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399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C3019-E3A6-E5CC-5822-E74690856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43EE8369-1DD2-D33F-36F7-EBA16B14EB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03213"/>
            <a:ext cx="12589135" cy="739447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667BCB67-7238-5836-41AE-D88AC6DAE768}"/>
              </a:ext>
            </a:extLst>
          </p:cNvPr>
          <p:cNvSpPr txBox="1"/>
          <p:nvPr/>
        </p:nvSpPr>
        <p:spPr>
          <a:xfrm>
            <a:off x="2847774" y="357498"/>
            <a:ext cx="6994756" cy="671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850"/>
              </a:lnSpc>
              <a:buClrTx/>
              <a:buFontTx/>
              <a:buNone/>
            </a:pP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Resultado</a:t>
            </a:r>
            <a:r>
              <a:rPr lang="en-US" altLang="pt-BR" sz="3200" b="1" dirty="0">
                <a:solidFill>
                  <a:srgbClr val="194267"/>
                </a:solidFill>
                <a:latin typeface="Inter Bold" charset="0"/>
                <a:cs typeface="Inter Bold" charset="0"/>
              </a:rPr>
              <a:t> da </a:t>
            </a:r>
            <a:r>
              <a:rPr lang="en-US" altLang="pt-BR" sz="3200" b="1" dirty="0" err="1">
                <a:solidFill>
                  <a:srgbClr val="194267"/>
                </a:solidFill>
                <a:latin typeface="Inter Bold" charset="0"/>
                <a:cs typeface="Inter Bold" charset="0"/>
              </a:rPr>
              <a:t>Desconstitucionalização</a:t>
            </a:r>
            <a:endParaRPr lang="en-US" altLang="pt-BR" sz="3200" b="1" dirty="0">
              <a:solidFill>
                <a:srgbClr val="194267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4" name="AutoShape 3">
            <a:extLst>
              <a:ext uri="{FF2B5EF4-FFF2-40B4-BE49-F238E27FC236}">
                <a16:creationId xmlns:a16="http://schemas.microsoft.com/office/drawing/2014/main" id="{C09C283F-70AD-DF9C-8F74-DAC383667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772" y="1567639"/>
            <a:ext cx="5159180" cy="1824037"/>
          </a:xfrm>
          <a:prstGeom prst="roundRect">
            <a:avLst>
              <a:gd name="adj" fmla="val 6014"/>
            </a:avLst>
          </a:prstGeom>
          <a:noFill/>
          <a:ln w="23040" cap="flat">
            <a:solidFill>
              <a:srgbClr val="F39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050D306E-1389-26BF-DB7D-C1C9E57D1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546" y="1567639"/>
            <a:ext cx="90488" cy="1824037"/>
          </a:xfrm>
          <a:prstGeom prst="roundRect">
            <a:avLst>
              <a:gd name="adj" fmla="val 91162"/>
            </a:avLst>
          </a:prstGeom>
          <a:solidFill>
            <a:srgbClr val="0D4D9D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7AEBD1F-E498-E2BC-AF43-C309B7A51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284" y="1788301"/>
            <a:ext cx="2479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 err="1">
                <a:solidFill>
                  <a:srgbClr val="1F4E79"/>
                </a:solidFill>
                <a:latin typeface="Inter Bold" charset="0"/>
                <a:cs typeface="Inter Bold" charset="0"/>
              </a:rPr>
              <a:t>Adesão</a:t>
            </a: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 Total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DD1AA8-CF96-DC95-1519-7CAFF1063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284" y="2218514"/>
            <a:ext cx="4551424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Entes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que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aderiram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totalmente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à EC 103,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sem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reservas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aplicando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integralmente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seus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dispositivos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.</a:t>
            </a:r>
          </a:p>
        </p:txBody>
      </p:sp>
      <p:sp>
        <p:nvSpPr>
          <p:cNvPr id="8" name="AutoShape 7">
            <a:extLst>
              <a:ext uri="{FF2B5EF4-FFF2-40B4-BE49-F238E27FC236}">
                <a16:creationId xmlns:a16="http://schemas.microsoft.com/office/drawing/2014/main" id="{17AB669D-F25C-98F2-C885-9DC4D08D3C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303" y="1567639"/>
            <a:ext cx="5425298" cy="1824037"/>
          </a:xfrm>
          <a:prstGeom prst="roundRect">
            <a:avLst>
              <a:gd name="adj" fmla="val 6014"/>
            </a:avLst>
          </a:prstGeom>
          <a:noFill/>
          <a:ln w="23040" cap="flat">
            <a:solidFill>
              <a:srgbClr val="F39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1" name="AutoShape 8">
            <a:extLst>
              <a:ext uri="{FF2B5EF4-FFF2-40B4-BE49-F238E27FC236}">
                <a16:creationId xmlns:a16="http://schemas.microsoft.com/office/drawing/2014/main" id="{1D080919-3534-6CD3-13C6-8941B83AC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076" y="1567639"/>
            <a:ext cx="92076" cy="1824037"/>
          </a:xfrm>
          <a:prstGeom prst="roundRect">
            <a:avLst>
              <a:gd name="adj" fmla="val 91162"/>
            </a:avLst>
          </a:prstGeom>
          <a:solidFill>
            <a:srgbClr val="0D4D9D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85E72EF7-096C-3271-E29C-8E72073FE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815" y="1788301"/>
            <a:ext cx="2481262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 err="1">
                <a:solidFill>
                  <a:srgbClr val="1F4E79"/>
                </a:solidFill>
                <a:latin typeface="Inter Bold" charset="0"/>
                <a:cs typeface="Inter Bold" charset="0"/>
              </a:rPr>
              <a:t>Adaptações</a:t>
            </a: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 </a:t>
            </a:r>
            <a:r>
              <a:rPr lang="en-US" altLang="pt-BR" sz="1900" b="1" dirty="0" err="1">
                <a:solidFill>
                  <a:srgbClr val="1F4E79"/>
                </a:solidFill>
                <a:latin typeface="Inter Bold" charset="0"/>
                <a:cs typeface="Inter Bold" charset="0"/>
              </a:rPr>
              <a:t>Parciais</a:t>
            </a:r>
            <a:endParaRPr lang="en-US" altLang="pt-BR" sz="1900" b="1" dirty="0">
              <a:solidFill>
                <a:srgbClr val="1F4E79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DD7F3F2A-7F68-2E1B-7928-8D8BFB8B5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815" y="2218514"/>
            <a:ext cx="4957502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Entes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que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mantiveram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estrutura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das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regras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da EC 103 mas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adaptaram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variáveis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com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requisitos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mais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rígidos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ou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mais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suaves</a:t>
            </a:r>
            <a:endParaRPr lang="en-US" altLang="pt-BR" sz="1500" dirty="0">
              <a:solidFill>
                <a:srgbClr val="1F4E79"/>
              </a:solidFill>
              <a:latin typeface="Inter" charset="0"/>
              <a:cs typeface="Inter" charset="0"/>
            </a:endParaRPr>
          </a:p>
        </p:txBody>
      </p:sp>
      <p:sp>
        <p:nvSpPr>
          <p:cNvPr id="21" name="AutoShape 11">
            <a:extLst>
              <a:ext uri="{FF2B5EF4-FFF2-40B4-BE49-F238E27FC236}">
                <a16:creationId xmlns:a16="http://schemas.microsoft.com/office/drawing/2014/main" id="{2574227B-3784-9053-E9D6-7CD8FD0940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772" y="3590114"/>
            <a:ext cx="5159180" cy="1824037"/>
          </a:xfrm>
          <a:prstGeom prst="roundRect">
            <a:avLst>
              <a:gd name="adj" fmla="val 6014"/>
            </a:avLst>
          </a:prstGeom>
          <a:noFill/>
          <a:ln w="23040" cap="flat">
            <a:solidFill>
              <a:srgbClr val="F39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2" name="AutoShape 12">
            <a:extLst>
              <a:ext uri="{FF2B5EF4-FFF2-40B4-BE49-F238E27FC236}">
                <a16:creationId xmlns:a16="http://schemas.microsoft.com/office/drawing/2014/main" id="{0C03F043-1A9D-6844-4981-E824F9964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546" y="3590114"/>
            <a:ext cx="90488" cy="1824037"/>
          </a:xfrm>
          <a:prstGeom prst="roundRect">
            <a:avLst>
              <a:gd name="adj" fmla="val 91162"/>
            </a:avLst>
          </a:prstGeom>
          <a:solidFill>
            <a:srgbClr val="0D4D9D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06DFB193-773D-052D-BCAF-918DCCCC2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284" y="3810776"/>
            <a:ext cx="2479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 err="1">
                <a:solidFill>
                  <a:srgbClr val="1F4E79"/>
                </a:solidFill>
                <a:latin typeface="Inter Bold" charset="0"/>
                <a:cs typeface="Inter Bold" charset="0"/>
              </a:rPr>
              <a:t>Distorções</a:t>
            </a:r>
            <a:endParaRPr lang="en-US" altLang="pt-BR" sz="1900" b="1" dirty="0">
              <a:solidFill>
                <a:srgbClr val="1F4E79"/>
              </a:solidFill>
              <a:latin typeface="Inter Bold" charset="0"/>
              <a:cs typeface="Inter Bold" charset="0"/>
            </a:endParaRPr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25763153-7E12-674F-5000-BB0EAE46C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284" y="4240989"/>
            <a:ext cx="4647549" cy="952500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Entes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que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distorceram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reforma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,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preservando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regimes de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integralidade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ou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paridade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para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novos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ingressantes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ou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mantendo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dispositivos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anteriores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à EC 41/2003.</a:t>
            </a:r>
          </a:p>
        </p:txBody>
      </p:sp>
      <p:sp>
        <p:nvSpPr>
          <p:cNvPr id="25" name="AutoShape 15">
            <a:extLst>
              <a:ext uri="{FF2B5EF4-FFF2-40B4-BE49-F238E27FC236}">
                <a16:creationId xmlns:a16="http://schemas.microsoft.com/office/drawing/2014/main" id="{43F99F8F-2BFC-9566-6E7A-70E594D1E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5303" y="3590114"/>
            <a:ext cx="5425298" cy="1824037"/>
          </a:xfrm>
          <a:prstGeom prst="roundRect">
            <a:avLst>
              <a:gd name="adj" fmla="val 6014"/>
            </a:avLst>
          </a:prstGeom>
          <a:noFill/>
          <a:ln w="23040" cap="flat">
            <a:solidFill>
              <a:srgbClr val="F392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6" name="AutoShape 16">
            <a:extLst>
              <a:ext uri="{FF2B5EF4-FFF2-40B4-BE49-F238E27FC236}">
                <a16:creationId xmlns:a16="http://schemas.microsoft.com/office/drawing/2014/main" id="{345C905B-1594-DFB7-EF31-CA9F1C6F5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076" y="3590114"/>
            <a:ext cx="92076" cy="1824037"/>
          </a:xfrm>
          <a:prstGeom prst="roundRect">
            <a:avLst>
              <a:gd name="adj" fmla="val 91162"/>
            </a:avLst>
          </a:prstGeom>
          <a:solidFill>
            <a:srgbClr val="0D4D9D"/>
          </a:solidFill>
          <a:ln>
            <a:noFill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F9DFC666-E9BA-A3F8-08BF-1E4D4BDF5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815" y="3810776"/>
            <a:ext cx="2481262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400"/>
              </a:lnSpc>
              <a:buClrTx/>
              <a:buFontTx/>
              <a:buNone/>
            </a:pPr>
            <a:r>
              <a:rPr lang="en-US" altLang="pt-BR" sz="1900" b="1" dirty="0" err="1">
                <a:solidFill>
                  <a:srgbClr val="1F4E79"/>
                </a:solidFill>
                <a:latin typeface="Inter Bold" charset="0"/>
                <a:cs typeface="Inter Bold" charset="0"/>
              </a:rPr>
              <a:t>Não</a:t>
            </a:r>
            <a:r>
              <a:rPr lang="en-US" altLang="pt-BR" sz="1900" b="1" dirty="0">
                <a:solidFill>
                  <a:srgbClr val="1F4E79"/>
                </a:solidFill>
                <a:latin typeface="Inter Bold" charset="0"/>
                <a:cs typeface="Inter Bold" charset="0"/>
              </a:rPr>
              <a:t> Reforma</a:t>
            </a:r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313399CA-3E56-2622-8DA1-D8D78003C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815" y="4240989"/>
            <a:ext cx="4770889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5CA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38"/>
              </a:spcBef>
              <a:spcAft>
                <a:spcPts val="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3038" algn="l"/>
                <a:tab pos="107823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ts val="2500"/>
              </a:lnSpc>
              <a:buClrTx/>
              <a:buFontTx/>
              <a:buNone/>
            </a:pP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Entes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que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não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realizaram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a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reforma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local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além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das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disposições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obrigatórias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e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continuam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com 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regras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 "</a:t>
            </a:r>
            <a:r>
              <a:rPr lang="en-US" altLang="pt-BR" sz="1500" dirty="0" err="1">
                <a:solidFill>
                  <a:srgbClr val="1F4E79"/>
                </a:solidFill>
                <a:latin typeface="Inter" charset="0"/>
                <a:cs typeface="Inter" charset="0"/>
              </a:rPr>
              <a:t>pré-reforma</a:t>
            </a:r>
            <a:r>
              <a:rPr lang="en-US" altLang="pt-BR" sz="1500" dirty="0">
                <a:solidFill>
                  <a:srgbClr val="1F4E79"/>
                </a:solidFill>
                <a:latin typeface="Inter" charset="0"/>
                <a:cs typeface="Inter" charset="0"/>
              </a:rPr>
              <a:t>".</a:t>
            </a:r>
          </a:p>
        </p:txBody>
      </p:sp>
    </p:spTree>
    <p:extLst>
      <p:ext uri="{BB962C8B-B14F-4D97-AF65-F5344CB8AC3E}">
        <p14:creationId xmlns:p14="http://schemas.microsoft.com/office/powerpoint/2010/main" val="41851081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2414</TotalTime>
  <Words>376</Words>
  <Application>Microsoft Office PowerPoint</Application>
  <PresentationFormat>Widescreen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Inter</vt:lpstr>
      <vt:lpstr>Inter 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Pró Empresa</dc:creator>
  <cp:lastModifiedBy>Tatiana Barros</cp:lastModifiedBy>
  <cp:revision>18</cp:revision>
  <dcterms:created xsi:type="dcterms:W3CDTF">2022-02-18T18:51:31Z</dcterms:created>
  <dcterms:modified xsi:type="dcterms:W3CDTF">2025-12-11T13:58:45Z</dcterms:modified>
</cp:coreProperties>
</file>